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650"/>
  </p:normalViewPr>
  <p:slideViewPr>
    <p:cSldViewPr snapToGrid="0" snapToObjects="1">
      <p:cViewPr varScale="1">
        <p:scale>
          <a:sx n="120" d="100"/>
          <a:sy n="120" d="100"/>
        </p:scale>
        <p:origin x="8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551A3-1C83-D542-9532-5A63C8FED5DC}" type="datetimeFigureOut">
              <a:rPr lang="en-US" smtClean="0"/>
              <a:t>11/26/18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A3C45-A03A-3645-9FC0-66924AEFA174}" type="slidenum">
              <a:rPr lang="en-US" smtClean="0"/>
              <a:t>‹#›</a:t>
            </a:fld>
            <a:endParaRPr lang="en-US"/>
          </a:p>
        </p:txBody>
      </p:sp>
    </p:spTree>
    <p:extLst>
      <p:ext uri="{BB962C8B-B14F-4D97-AF65-F5344CB8AC3E}">
        <p14:creationId xmlns:p14="http://schemas.microsoft.com/office/powerpoint/2010/main" val="3280501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A3C45-A03A-3645-9FC0-66924AEFA174}" type="slidenum">
              <a:rPr lang="en-US" smtClean="0"/>
              <a:t>1</a:t>
            </a:fld>
            <a:endParaRPr lang="en-US"/>
          </a:p>
        </p:txBody>
      </p:sp>
    </p:spTree>
    <p:extLst>
      <p:ext uri="{BB962C8B-B14F-4D97-AF65-F5344CB8AC3E}">
        <p14:creationId xmlns:p14="http://schemas.microsoft.com/office/powerpoint/2010/main" val="389919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59EE-065E-174A-BB38-FCC8CAE8D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0AA40-320E-8B4C-B887-0846DA0BD4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0F088F-E70D-734F-A141-7A0692ABCF7A}"/>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BB90C1D0-90E7-5D40-AC27-F219CD7F6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D874D-0898-374F-A81B-45CB25034E43}"/>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244751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55A3-C70C-FC4C-BEE0-DD7321FF65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5D0365-CEE3-9840-9F1D-41B24843F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046F7-8AE4-D449-94F7-80E37CCB3D01}"/>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7E323DFB-7DD8-BD41-B6DB-6DB944F7B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DA68E-25FB-354A-8938-61151E5E6C1A}"/>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270594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846ED-E62B-CA4B-B72F-7766ED159C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C5B56-4E63-3049-B84A-CD40BCAD72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BE477-5F41-0348-AFED-5E2BC50A0820}"/>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63D4A292-98B5-E94B-8685-D5EB96929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D286C-A797-D543-81EB-011FBF5B1FD5}"/>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215693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77BF-9B92-6C43-8946-0A7E5C1922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BADED2-6689-D041-93F0-8D12EFB76F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FBF98-D308-B549-83FC-5C977C5BF8DC}"/>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5EF21549-964B-2D4A-99D9-09C9783C5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FD908-9BB7-8447-A0CE-A272AA8530F7}"/>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363454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1175-94F1-1949-97A5-23331E646C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AD3E66-80B1-2141-B65B-29201B369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EECD7B-285C-AE44-8EBC-95ADC2D91C67}"/>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03669253-4A3A-5E4F-A28D-1073C5E7A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C5AD5-798F-D34B-8068-7246286F72FF}"/>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319498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B225-B15D-0640-95D2-701998867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2DCC28-0CFF-634E-B6B9-73E6F0CC0E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D17534-71C1-1E4F-AA16-4A92731F05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1B9AD-BE8D-EF42-A92F-85B35CAFCF6B}"/>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6" name="Footer Placeholder 5">
            <a:extLst>
              <a:ext uri="{FF2B5EF4-FFF2-40B4-BE49-F238E27FC236}">
                <a16:creationId xmlns:a16="http://schemas.microsoft.com/office/drawing/2014/main" id="{F043343C-F7CB-5B4C-B756-8EF518ADB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7EB17-C4FD-0149-8114-C6FBE3E4D66C}"/>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2742775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8A87-9585-C847-99C9-D7E1326A98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F93D4-2583-4348-A838-53C69B19A1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0A7C96-D489-AF4A-9C40-EF1BC46DAE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D1F938-FB23-5A48-8554-7133C68C0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010630-3779-E74D-BFA0-C92E840D95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81570-16F7-1C46-A9CE-22C630158A0D}"/>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8" name="Footer Placeholder 7">
            <a:extLst>
              <a:ext uri="{FF2B5EF4-FFF2-40B4-BE49-F238E27FC236}">
                <a16:creationId xmlns:a16="http://schemas.microsoft.com/office/drawing/2014/main" id="{05C9567D-E003-A147-88C6-4EB8D15AB5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7A5332-CAE0-F142-8F06-BB8B9C98510C}"/>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4053600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DAEF-2909-B34E-B461-EDF7EA5D6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07A57A-5EA4-DB40-9A7F-5DF0959B4E77}"/>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4" name="Footer Placeholder 3">
            <a:extLst>
              <a:ext uri="{FF2B5EF4-FFF2-40B4-BE49-F238E27FC236}">
                <a16:creationId xmlns:a16="http://schemas.microsoft.com/office/drawing/2014/main" id="{6A89DCA2-19C7-E34A-A0B0-93958CCA99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0A7B81-143E-8A4C-87A9-583D2E4372CF}"/>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258225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9D2CC-C37D-AC44-8ED3-DC766C81234C}"/>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3" name="Footer Placeholder 2">
            <a:extLst>
              <a:ext uri="{FF2B5EF4-FFF2-40B4-BE49-F238E27FC236}">
                <a16:creationId xmlns:a16="http://schemas.microsoft.com/office/drawing/2014/main" id="{889B7C85-6CF4-F647-A96C-A0F8BB249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B40501-358C-624A-9525-B18F9CA9727E}"/>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372836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895D-707A-4541-9747-84F79537D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25AC97-6FF6-0F41-9900-58220EB80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4EC6C-1C60-CC46-A756-B51447223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222B43-D0A1-DD46-900D-4CA607A1F00F}"/>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6" name="Footer Placeholder 5">
            <a:extLst>
              <a:ext uri="{FF2B5EF4-FFF2-40B4-BE49-F238E27FC236}">
                <a16:creationId xmlns:a16="http://schemas.microsoft.com/office/drawing/2014/main" id="{BA18971B-EDDA-B042-B7C1-F21FED72D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865D2-EBF6-B846-BE28-760D6014CA64}"/>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4051316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28FE-4C47-7841-8D96-4E86D4791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4F9AD-02E5-9146-AC9F-69FC8E2B2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A2E24E-3249-7A40-AD70-E5EB15293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D2C7D9-A013-8341-BA13-C603A97168A3}"/>
              </a:ext>
            </a:extLst>
          </p:cNvPr>
          <p:cNvSpPr>
            <a:spLocks noGrp="1"/>
          </p:cNvSpPr>
          <p:nvPr>
            <p:ph type="dt" sz="half" idx="10"/>
          </p:nvPr>
        </p:nvSpPr>
        <p:spPr/>
        <p:txBody>
          <a:bodyPr/>
          <a:lstStyle/>
          <a:p>
            <a:fld id="{1284E175-8204-9543-89D1-E6E99FDA1148}" type="datetimeFigureOut">
              <a:rPr lang="en-US" smtClean="0"/>
              <a:t>11/26/18</a:t>
            </a:fld>
            <a:endParaRPr lang="en-US"/>
          </a:p>
        </p:txBody>
      </p:sp>
      <p:sp>
        <p:nvSpPr>
          <p:cNvPr id="6" name="Footer Placeholder 5">
            <a:extLst>
              <a:ext uri="{FF2B5EF4-FFF2-40B4-BE49-F238E27FC236}">
                <a16:creationId xmlns:a16="http://schemas.microsoft.com/office/drawing/2014/main" id="{6F2BD097-A3E4-744F-978A-F58BD0F50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E7384-934B-F644-BF6B-04930521A171}"/>
              </a:ext>
            </a:extLst>
          </p:cNvPr>
          <p:cNvSpPr>
            <a:spLocks noGrp="1"/>
          </p:cNvSpPr>
          <p:nvPr>
            <p:ph type="sldNum" sz="quarter" idx="12"/>
          </p:nvPr>
        </p:nvSpPr>
        <p:spPr/>
        <p:txBody>
          <a:bodyPr/>
          <a:lstStyle/>
          <a:p>
            <a:fld id="{F57FB99A-4E1B-884B-8B2E-1356B56D8A5C}" type="slidenum">
              <a:rPr lang="en-US" smtClean="0"/>
              <a:t>‹#›</a:t>
            </a:fld>
            <a:endParaRPr lang="en-US"/>
          </a:p>
        </p:txBody>
      </p:sp>
    </p:spTree>
    <p:extLst>
      <p:ext uri="{BB962C8B-B14F-4D97-AF65-F5344CB8AC3E}">
        <p14:creationId xmlns:p14="http://schemas.microsoft.com/office/powerpoint/2010/main" val="155053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2663E-E646-5743-BFF5-E23C32DC2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3D3235-66D0-694F-B8B7-E778AF9CE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CD0BC-0CBE-B246-B6D7-CF453C86A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4E175-8204-9543-89D1-E6E99FDA1148}" type="datetimeFigureOut">
              <a:rPr lang="en-US" smtClean="0"/>
              <a:t>11/26/18</a:t>
            </a:fld>
            <a:endParaRPr lang="en-US"/>
          </a:p>
        </p:txBody>
      </p:sp>
      <p:sp>
        <p:nvSpPr>
          <p:cNvPr id="5" name="Footer Placeholder 4">
            <a:extLst>
              <a:ext uri="{FF2B5EF4-FFF2-40B4-BE49-F238E27FC236}">
                <a16:creationId xmlns:a16="http://schemas.microsoft.com/office/drawing/2014/main" id="{2B98D9F1-F516-504C-91A0-A427EC449C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CBB9FE-F9E4-1947-987D-08628B19F4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FB99A-4E1B-884B-8B2E-1356B56D8A5C}" type="slidenum">
              <a:rPr lang="en-US" smtClean="0"/>
              <a:t>‹#›</a:t>
            </a:fld>
            <a:endParaRPr lang="en-US"/>
          </a:p>
        </p:txBody>
      </p:sp>
    </p:spTree>
    <p:extLst>
      <p:ext uri="{BB962C8B-B14F-4D97-AF65-F5344CB8AC3E}">
        <p14:creationId xmlns:p14="http://schemas.microsoft.com/office/powerpoint/2010/main" val="4131957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10;&#10;Description automatically generated">
            <a:extLst>
              <a:ext uri="{FF2B5EF4-FFF2-40B4-BE49-F238E27FC236}">
                <a16:creationId xmlns:a16="http://schemas.microsoft.com/office/drawing/2014/main" id="{DD6F494E-4E84-2842-86D5-CBEC011336CB}"/>
              </a:ext>
            </a:extLst>
          </p:cNvPr>
          <p:cNvPicPr>
            <a:picLocks noChangeAspect="1"/>
          </p:cNvPicPr>
          <p:nvPr/>
        </p:nvPicPr>
        <p:blipFill rotWithShape="1">
          <a:blip r:embed="rId3">
            <a:alphaModFix amt="50000"/>
            <a:extLst/>
          </a:blip>
          <a:srcRect t="2289" b="13441"/>
          <a:stretch/>
        </p:blipFill>
        <p:spPr>
          <a:xfrm>
            <a:off x="20" y="1"/>
            <a:ext cx="12191980" cy="6857999"/>
          </a:xfrm>
          <a:prstGeom prst="rect">
            <a:avLst/>
          </a:prstGeom>
        </p:spPr>
      </p:pic>
      <p:sp>
        <p:nvSpPr>
          <p:cNvPr id="2" name="Title 1">
            <a:extLst>
              <a:ext uri="{FF2B5EF4-FFF2-40B4-BE49-F238E27FC236}">
                <a16:creationId xmlns:a16="http://schemas.microsoft.com/office/drawing/2014/main" id="{36CD4524-DF71-D543-96CF-5CBF8D0A70FD}"/>
              </a:ext>
            </a:extLst>
          </p:cNvPr>
          <p:cNvSpPr>
            <a:spLocks noGrp="1"/>
          </p:cNvSpPr>
          <p:nvPr>
            <p:ph type="ctrTitle"/>
          </p:nvPr>
        </p:nvSpPr>
        <p:spPr>
          <a:xfrm>
            <a:off x="4387349" y="1200152"/>
            <a:ext cx="6897171" cy="4457696"/>
          </a:xfrm>
        </p:spPr>
        <p:txBody>
          <a:bodyPr anchor="ctr">
            <a:normAutofit/>
          </a:bodyPr>
          <a:lstStyle/>
          <a:p>
            <a:pPr algn="l"/>
            <a:r>
              <a:rPr lang="en-US" sz="4800" dirty="0">
                <a:solidFill>
                  <a:srgbClr val="FFFFFF"/>
                </a:solidFill>
                <a:latin typeface="8BIT WONDER Nominal" pitchFamily="2" charset="0"/>
                <a:cs typeface="Times New Roman" panose="02020603050405020304" pitchFamily="18" charset="0"/>
              </a:rPr>
              <a:t>Project</a:t>
            </a:r>
            <a:r>
              <a:rPr lang="en-US" sz="4800" dirty="0">
                <a:solidFill>
                  <a:srgbClr val="FFFFFF"/>
                </a:solidFill>
                <a:latin typeface="Bauhaus 93" pitchFamily="82" charset="77"/>
                <a:cs typeface="Times New Roman" panose="02020603050405020304" pitchFamily="18" charset="0"/>
              </a:rPr>
              <a:t> </a:t>
            </a:r>
            <a:br>
              <a:rPr lang="en-US" sz="4800" dirty="0">
                <a:solidFill>
                  <a:srgbClr val="FFFFFF"/>
                </a:solidFill>
                <a:latin typeface="Bauhaus 93" pitchFamily="82" charset="77"/>
                <a:cs typeface="Times New Roman" panose="02020603050405020304" pitchFamily="18" charset="0"/>
              </a:rPr>
            </a:br>
            <a:r>
              <a:rPr lang="en-US" sz="4800" dirty="0">
                <a:solidFill>
                  <a:srgbClr val="FFFFFF"/>
                </a:solidFill>
                <a:latin typeface="8BIT WONDER Nominal" pitchFamily="2" charset="0"/>
                <a:cs typeface="Times New Roman" panose="02020603050405020304" pitchFamily="18" charset="0"/>
              </a:rPr>
              <a:t>Gutenberg</a:t>
            </a:r>
          </a:p>
        </p:txBody>
      </p:sp>
      <p:cxnSp>
        <p:nvCxnSpPr>
          <p:cNvPr id="17" name="Straight Connector 1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AC4761-0B12-764D-80E4-EC4C5F2748E2}"/>
              </a:ext>
            </a:extLst>
          </p:cNvPr>
          <p:cNvSpPr txBox="1"/>
          <p:nvPr/>
        </p:nvSpPr>
        <p:spPr>
          <a:xfrm>
            <a:off x="4295553" y="5167423"/>
            <a:ext cx="5571461"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Han Zhang 	3075097260</a:t>
            </a:r>
          </a:p>
          <a:p>
            <a:r>
              <a:rPr lang="en-US" dirty="0">
                <a:latin typeface="Courier New" panose="02070309020205020404" pitchFamily="49" charset="0"/>
                <a:cs typeface="Courier New" panose="02070309020205020404" pitchFamily="49" charset="0"/>
              </a:rPr>
              <a:t>Chenghao Mou 	5704178645</a:t>
            </a:r>
          </a:p>
        </p:txBody>
      </p:sp>
    </p:spTree>
    <p:extLst>
      <p:ext uri="{BB962C8B-B14F-4D97-AF65-F5344CB8AC3E}">
        <p14:creationId xmlns:p14="http://schemas.microsoft.com/office/powerpoint/2010/main" val="725721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6EB24E-A26B-564B-965E-7E0E80B94E95}"/>
              </a:ext>
            </a:extLst>
          </p:cNvPr>
          <p:cNvSpPr txBox="1"/>
          <p:nvPr/>
        </p:nvSpPr>
        <p:spPr>
          <a:xfrm>
            <a:off x="2626241" y="2604976"/>
            <a:ext cx="6751675" cy="1200329"/>
          </a:xfrm>
          <a:prstGeom prst="rect">
            <a:avLst/>
          </a:prstGeom>
          <a:noFill/>
        </p:spPr>
        <p:txBody>
          <a:bodyPr wrap="square" rtlCol="0">
            <a:spAutoFit/>
          </a:bodyPr>
          <a:lstStyle/>
          <a:p>
            <a:pPr algn="ctr"/>
            <a:r>
              <a:rPr lang="en-US" sz="7200" dirty="0">
                <a:solidFill>
                  <a:schemeClr val="bg1"/>
                </a:solidFill>
                <a:latin typeface="8BIT WONDER Nominal" pitchFamily="2" charset="0"/>
              </a:rPr>
              <a:t>Behold</a:t>
            </a:r>
          </a:p>
        </p:txBody>
      </p:sp>
    </p:spTree>
    <p:extLst>
      <p:ext uri="{BB962C8B-B14F-4D97-AF65-F5344CB8AC3E}">
        <p14:creationId xmlns:p14="http://schemas.microsoft.com/office/powerpoint/2010/main" val="37200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afterEffect">
                                  <p:stCondLst>
                                    <p:cond delay="0"/>
                                  </p:stCondLst>
                                  <p:childTnLst>
                                    <p:animClr clrSpc="rgb" dir="cw">
                                      <p:cBhvr override="childStyle">
                                        <p:cTn id="6" dur="250" autoRev="1" fill="remove"/>
                                        <p:tgtEl>
                                          <p:spTgt spid="8">
                                            <p:txEl>
                                              <p:pRg st="0" end="0"/>
                                            </p:txEl>
                                          </p:spTgt>
                                        </p:tgtEl>
                                        <p:attrNameLst>
                                          <p:attrName>style.color</p:attrName>
                                        </p:attrNameLst>
                                      </p:cBhvr>
                                      <p:to>
                                        <a:schemeClr val="tx1"/>
                                      </p:to>
                                    </p:animClr>
                                    <p:animClr clrSpc="rgb" dir="cw">
                                      <p:cBhvr>
                                        <p:cTn id="7" dur="250" autoRev="1" fill="remove"/>
                                        <p:tgtEl>
                                          <p:spTgt spid="8">
                                            <p:txEl>
                                              <p:pRg st="0" end="0"/>
                                            </p:txEl>
                                          </p:spTgt>
                                        </p:tgtEl>
                                        <p:attrNameLst>
                                          <p:attrName>fillcolor</p:attrName>
                                        </p:attrNameLst>
                                      </p:cBhvr>
                                      <p:to>
                                        <a:schemeClr val="tx1"/>
                                      </p:to>
                                    </p:animClr>
                                    <p:set>
                                      <p:cBhvr>
                                        <p:cTn id="8" dur="250" autoRev="1" fill="remove"/>
                                        <p:tgtEl>
                                          <p:spTgt spid="8">
                                            <p:txEl>
                                              <p:pRg st="0" end="0"/>
                                            </p:txEl>
                                          </p:spTgt>
                                        </p:tgtEl>
                                        <p:attrNameLst>
                                          <p:attrName>fill.type</p:attrName>
                                        </p:attrNameLst>
                                      </p:cBhvr>
                                      <p:to>
                                        <p:strVal val="solid"/>
                                      </p:to>
                                    </p:set>
                                    <p:set>
                                      <p:cBhvr>
                                        <p:cTn id="9" dur="250" autoRev="1" fill="remove"/>
                                        <p:tgtEl>
                                          <p:spTgt spid="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CD309B-B277-764A-A933-01FBC33A9DA6}"/>
              </a:ext>
            </a:extLst>
          </p:cNvPr>
          <p:cNvSpPr txBox="1">
            <a:spLocks/>
          </p:cNvSpPr>
          <p:nvPr/>
        </p:nvSpPr>
        <p:spPr>
          <a:xfrm>
            <a:off x="522485" y="0"/>
            <a:ext cx="3183883" cy="1213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8BIT WONDER Nominal" pitchFamily="2" charset="0"/>
                <a:cs typeface="Times New Roman" panose="02020603050405020304" pitchFamily="18" charset="0"/>
              </a:rPr>
              <a:t>Project</a:t>
            </a:r>
            <a:r>
              <a:rPr lang="en-US" sz="2400" dirty="0">
                <a:latin typeface="Bauhaus 93" pitchFamily="82" charset="77"/>
                <a:cs typeface="Times New Roman" panose="02020603050405020304" pitchFamily="18" charset="0"/>
              </a:rPr>
              <a:t> </a:t>
            </a:r>
            <a:br>
              <a:rPr lang="en-US" sz="2400" dirty="0">
                <a:latin typeface="Bauhaus 93" pitchFamily="82" charset="77"/>
                <a:cs typeface="Times New Roman" panose="02020603050405020304" pitchFamily="18" charset="0"/>
              </a:rPr>
            </a:br>
            <a:r>
              <a:rPr lang="en-US" sz="2400" dirty="0">
                <a:latin typeface="8BIT WONDER Nominal" pitchFamily="2" charset="0"/>
                <a:cs typeface="Times New Roman" panose="02020603050405020304" pitchFamily="18" charset="0"/>
              </a:rPr>
              <a:t>Gutenberg</a:t>
            </a:r>
          </a:p>
        </p:txBody>
      </p:sp>
      <p:pic>
        <p:nvPicPr>
          <p:cNvPr id="7" name="Picture 6" descr="A dog sitting in the grass reading a book with its master. &#13;&#10;&#13;&#10;Description automatically generated">
            <a:extLst>
              <a:ext uri="{FF2B5EF4-FFF2-40B4-BE49-F238E27FC236}">
                <a16:creationId xmlns:a16="http://schemas.microsoft.com/office/drawing/2014/main" id="{D9DCF946-DA47-064E-ACC4-CA0805729F1D}"/>
              </a:ext>
            </a:extLst>
          </p:cNvPr>
          <p:cNvPicPr>
            <a:picLocks noChangeAspect="1"/>
          </p:cNvPicPr>
          <p:nvPr/>
        </p:nvPicPr>
        <p:blipFill>
          <a:blip r:embed="rId2"/>
          <a:stretch>
            <a:fillRect/>
          </a:stretch>
        </p:blipFill>
        <p:spPr>
          <a:xfrm>
            <a:off x="5285233" y="634286"/>
            <a:ext cx="7452571" cy="5589428"/>
          </a:xfrm>
          <a:prstGeom prst="rect">
            <a:avLst/>
          </a:prstGeom>
          <a:effectLst>
            <a:outerShdw blurRad="50800" dist="38100" dir="8100000" algn="tr" rotWithShape="0">
              <a:prstClr val="black">
                <a:alpha val="40000"/>
              </a:prstClr>
            </a:outerShdw>
          </a:effectLst>
        </p:spPr>
      </p:pic>
      <p:sp>
        <p:nvSpPr>
          <p:cNvPr id="8" name="TextBox 7">
            <a:extLst>
              <a:ext uri="{FF2B5EF4-FFF2-40B4-BE49-F238E27FC236}">
                <a16:creationId xmlns:a16="http://schemas.microsoft.com/office/drawing/2014/main" id="{E6665C48-7C9D-F144-BE2A-BCFA52C9401F}"/>
              </a:ext>
            </a:extLst>
          </p:cNvPr>
          <p:cNvSpPr txBox="1"/>
          <p:nvPr/>
        </p:nvSpPr>
        <p:spPr>
          <a:xfrm>
            <a:off x="522485" y="1997839"/>
            <a:ext cx="4155841" cy="2862322"/>
          </a:xfrm>
          <a:prstGeom prst="rect">
            <a:avLst/>
          </a:prstGeom>
          <a:noFill/>
        </p:spPr>
        <p:txBody>
          <a:bodyPr wrap="square" rtlCol="0">
            <a:spAutoFit/>
          </a:bodyPr>
          <a:lstStyle/>
          <a:p>
            <a:r>
              <a:rPr lang="en-US" dirty="0">
                <a:latin typeface="8BIT WONDER Nominal" pitchFamily="2" charset="0"/>
              </a:rPr>
              <a:t>Content</a:t>
            </a:r>
          </a:p>
          <a:p>
            <a:endParaRPr lang="en-US" dirty="0">
              <a:latin typeface="8BIT WONDER Nominal" pitchFamily="2" charset="0"/>
            </a:endParaRPr>
          </a:p>
          <a:p>
            <a:pPr marL="342900" indent="-342900">
              <a:buAutoNum type="arabicPeriod"/>
            </a:pPr>
            <a:r>
              <a:rPr lang="en-US" dirty="0">
                <a:latin typeface="8BIT WONDER Nominal" pitchFamily="2" charset="0"/>
              </a:rPr>
              <a:t>Recap</a:t>
            </a:r>
          </a:p>
          <a:p>
            <a:pPr marL="342900" indent="-342900">
              <a:buAutoNum type="arabicPeriod"/>
            </a:pPr>
            <a:r>
              <a:rPr lang="en-US" dirty="0">
                <a:latin typeface="8BIT WONDER Nominal" pitchFamily="2" charset="0"/>
              </a:rPr>
              <a:t>Meta Data Extraction*</a:t>
            </a:r>
          </a:p>
          <a:p>
            <a:pPr marL="342900" indent="-342900">
              <a:buFontTx/>
              <a:buAutoNum type="arabicPeriod"/>
            </a:pPr>
            <a:r>
              <a:rPr lang="en-US" dirty="0">
                <a:latin typeface="8BIT WONDER Nominal" pitchFamily="2" charset="0"/>
              </a:rPr>
              <a:t>Index*</a:t>
            </a:r>
          </a:p>
          <a:p>
            <a:pPr marL="342900" indent="-342900">
              <a:buAutoNum type="arabicPeriod"/>
            </a:pPr>
            <a:r>
              <a:rPr lang="en-US" dirty="0">
                <a:latin typeface="8BIT WONDER Nominal" pitchFamily="2" charset="0"/>
              </a:rPr>
              <a:t>Storage*</a:t>
            </a:r>
          </a:p>
          <a:p>
            <a:pPr marL="342900" indent="-342900">
              <a:buAutoNum type="arabicPeriod"/>
            </a:pPr>
            <a:r>
              <a:rPr lang="en-US" dirty="0">
                <a:latin typeface="8BIT WONDER Nominal" pitchFamily="2" charset="0"/>
              </a:rPr>
              <a:t>Facet search </a:t>
            </a:r>
          </a:p>
          <a:p>
            <a:pPr marL="342900" indent="-342900">
              <a:buAutoNum type="arabicPeriod"/>
            </a:pPr>
            <a:r>
              <a:rPr lang="en-US" dirty="0">
                <a:latin typeface="8BIT WONDER Nominal" pitchFamily="2" charset="0"/>
              </a:rPr>
              <a:t>Keyword search  </a:t>
            </a:r>
          </a:p>
          <a:p>
            <a:pPr marL="342900" indent="-342900">
              <a:buAutoNum type="arabicPeriod"/>
            </a:pPr>
            <a:r>
              <a:rPr lang="en-US" dirty="0">
                <a:latin typeface="8BIT WONDER Nominal" pitchFamily="2" charset="0"/>
              </a:rPr>
              <a:t>Download </a:t>
            </a:r>
          </a:p>
        </p:txBody>
      </p:sp>
    </p:spTree>
    <p:extLst>
      <p:ext uri="{BB962C8B-B14F-4D97-AF65-F5344CB8AC3E}">
        <p14:creationId xmlns:p14="http://schemas.microsoft.com/office/powerpoint/2010/main" val="22455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0F2E448-318D-3544-8A96-9469251FFD19}"/>
              </a:ext>
            </a:extLst>
          </p:cNvPr>
          <p:cNvGraphicFramePr>
            <a:graphicFrameLocks noGrp="1"/>
          </p:cNvGraphicFramePr>
          <p:nvPr>
            <p:extLst>
              <p:ext uri="{D42A27DB-BD31-4B8C-83A1-F6EECF244321}">
                <p14:modId xmlns:p14="http://schemas.microsoft.com/office/powerpoint/2010/main" val="3912800059"/>
              </p:ext>
            </p:extLst>
          </p:nvPr>
        </p:nvGraphicFramePr>
        <p:xfrm>
          <a:off x="1049398" y="1987387"/>
          <a:ext cx="1065028" cy="640334"/>
        </p:xfrm>
        <a:graphic>
          <a:graphicData uri="http://schemas.openxmlformats.org/drawingml/2006/table">
            <a:tbl>
              <a:tblPr>
                <a:tableStyleId>{5C22544A-7EE6-4342-B048-85BDC9FD1C3A}</a:tableStyleId>
              </a:tblPr>
              <a:tblGrid>
                <a:gridCol w="1065028">
                  <a:extLst>
                    <a:ext uri="{9D8B030D-6E8A-4147-A177-3AD203B41FA5}">
                      <a16:colId xmlns:a16="http://schemas.microsoft.com/office/drawing/2014/main" val="2010098427"/>
                    </a:ext>
                  </a:extLst>
                </a:gridCol>
              </a:tblGrid>
              <a:tr h="179340">
                <a:tc>
                  <a:txBody>
                    <a:bodyPr/>
                    <a:lstStyle/>
                    <a:p>
                      <a:pPr marL="0" marR="0" algn="l" fontAlgn="base">
                        <a:lnSpc>
                          <a:spcPts val="4390"/>
                        </a:lnSpc>
                        <a:spcBef>
                          <a:spcPts val="0"/>
                        </a:spcBef>
                        <a:spcAft>
                          <a:spcPts val="0"/>
                        </a:spcAft>
                      </a:pPr>
                      <a:r>
                        <a:rPr lang="en-US" sz="6600" dirty="0">
                          <a:effectLst/>
                        </a:rPr>
                        <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oFill/>
                  </a:tcPr>
                </a:tc>
                <a:extLst>
                  <a:ext uri="{0D108BD9-81ED-4DB2-BD59-A6C34878D82A}">
                    <a16:rowId xmlns:a16="http://schemas.microsoft.com/office/drawing/2014/main" val="1380431964"/>
                  </a:ext>
                </a:extLst>
              </a:tr>
            </a:tbl>
          </a:graphicData>
        </a:graphic>
      </p:graphicFrame>
      <p:sp>
        <p:nvSpPr>
          <p:cNvPr id="7" name="Rectangle 1">
            <a:extLst>
              <a:ext uri="{FF2B5EF4-FFF2-40B4-BE49-F238E27FC236}">
                <a16:creationId xmlns:a16="http://schemas.microsoft.com/office/drawing/2014/main" id="{10F96DBF-04FD-9D49-84EB-6F64852B7340}"/>
              </a:ext>
            </a:extLst>
          </p:cNvPr>
          <p:cNvSpPr>
            <a:spLocks noChangeArrowheads="1"/>
          </p:cNvSpPr>
          <p:nvPr/>
        </p:nvSpPr>
        <p:spPr bwMode="auto">
          <a:xfrm>
            <a:off x="1454889" y="1718525"/>
            <a:ext cx="979435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u="none" strike="noStrike" cap="none" normalizeH="0" baseline="0" dirty="0">
                <a:ln>
                  <a:noFill/>
                </a:ln>
                <a:solidFill>
                  <a:schemeClr val="tx1"/>
                </a:solidFill>
                <a:effectLst/>
                <a:latin typeface="Courier New" panose="02070309020205020404" pitchFamily="49" charset="0"/>
                <a:ea typeface="DengXian" panose="02010600030101010101" pitchFamily="2" charset="-122"/>
                <a:cs typeface="Courier New" panose="02070309020205020404" pitchFamily="49" charset="0"/>
              </a:rPr>
              <a:t>Project Gutenberg offers over 57,000 free eBooks. You will find the world's great literature here, with focus on older works for which copyright has expired. Thousands of volunteers digitized and diligently proofread the eBooks, for enjoyment and education.</a:t>
            </a:r>
            <a:endParaRPr kumimoji="0" lang="en-US" altLang="en-US" sz="1200" b="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58EAF277-6695-8740-962B-FE15A8AFBB6A}"/>
              </a:ext>
            </a:extLst>
          </p:cNvPr>
          <p:cNvSpPr/>
          <p:nvPr/>
        </p:nvSpPr>
        <p:spPr>
          <a:xfrm>
            <a:off x="1049398" y="428986"/>
            <a:ext cx="1569660" cy="369332"/>
          </a:xfrm>
          <a:prstGeom prst="rect">
            <a:avLst/>
          </a:prstGeom>
        </p:spPr>
        <p:txBody>
          <a:bodyPr wrap="none">
            <a:spAutoFit/>
          </a:bodyPr>
          <a:lstStyle/>
          <a:p>
            <a:r>
              <a:rPr lang="en-US" dirty="0">
                <a:solidFill>
                  <a:srgbClr val="FF0000"/>
                </a:solidFill>
                <a:latin typeface="8BIT WONDER Nominal" pitchFamily="2" charset="0"/>
              </a:rPr>
              <a:t>1 Recap</a:t>
            </a:r>
          </a:p>
        </p:txBody>
      </p:sp>
      <p:pic>
        <p:nvPicPr>
          <p:cNvPr id="9" name="Picture 8">
            <a:extLst>
              <a:ext uri="{FF2B5EF4-FFF2-40B4-BE49-F238E27FC236}">
                <a16:creationId xmlns:a16="http://schemas.microsoft.com/office/drawing/2014/main" id="{6F1CF65B-DEDD-444C-B98A-1787BE6F523E}"/>
              </a:ext>
            </a:extLst>
          </p:cNvPr>
          <p:cNvPicPr>
            <a:picLocks noChangeAspect="1"/>
          </p:cNvPicPr>
          <p:nvPr/>
        </p:nvPicPr>
        <p:blipFill>
          <a:blip r:embed="rId2"/>
          <a:stretch>
            <a:fillRect/>
          </a:stretch>
        </p:blipFill>
        <p:spPr>
          <a:xfrm>
            <a:off x="1082749" y="3349741"/>
            <a:ext cx="9654362" cy="200740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FB877E83-3C0A-6749-BA6D-788516A687EC}"/>
              </a:ext>
            </a:extLst>
          </p:cNvPr>
          <p:cNvSpPr txBox="1"/>
          <p:nvPr/>
        </p:nvSpPr>
        <p:spPr>
          <a:xfrm>
            <a:off x="4319033" y="5528930"/>
            <a:ext cx="3181794" cy="307777"/>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Official</a:t>
            </a:r>
            <a:r>
              <a:rPr lang="zh-CN" altLang="en-US" sz="1400" b="1" dirty="0">
                <a:latin typeface="Courier New" panose="02070309020205020404" pitchFamily="49" charset="0"/>
                <a:cs typeface="Courier New" panose="02070309020205020404" pitchFamily="49" charset="0"/>
              </a:rPr>
              <a:t> </a:t>
            </a:r>
            <a:r>
              <a:rPr lang="en-US" altLang="zh-CN" sz="1400" b="1" dirty="0">
                <a:latin typeface="Courier New" panose="02070309020205020404" pitchFamily="49" charset="0"/>
                <a:cs typeface="Courier New" panose="02070309020205020404" pitchFamily="49" charset="0"/>
              </a:rPr>
              <a:t>website</a:t>
            </a:r>
            <a:r>
              <a:rPr lang="zh-CN" altLang="en-US" sz="1400" b="1" dirty="0">
                <a:latin typeface="Courier New" panose="02070309020205020404" pitchFamily="49" charset="0"/>
                <a:cs typeface="Courier New" panose="02070309020205020404" pitchFamily="49" charset="0"/>
              </a:rPr>
              <a:t> </a:t>
            </a:r>
            <a:r>
              <a:rPr lang="en-US" altLang="zh-CN" sz="1400" b="1" dirty="0">
                <a:latin typeface="Courier New" panose="02070309020205020404" pitchFamily="49" charset="0"/>
                <a:cs typeface="Courier New" panose="02070309020205020404" pitchFamily="49" charset="0"/>
              </a:rPr>
              <a:t>search</a:t>
            </a:r>
            <a:r>
              <a:rPr lang="zh-CN" altLang="en-US" sz="1400" b="1" dirty="0">
                <a:latin typeface="Courier New" panose="02070309020205020404" pitchFamily="49" charset="0"/>
                <a:cs typeface="Courier New" panose="02070309020205020404" pitchFamily="49" charset="0"/>
              </a:rPr>
              <a:t> </a:t>
            </a:r>
            <a:r>
              <a:rPr lang="en-US" altLang="zh-CN" sz="1400" b="1" dirty="0">
                <a:latin typeface="Courier New" panose="02070309020205020404" pitchFamily="49" charset="0"/>
                <a:cs typeface="Courier New" panose="02070309020205020404" pitchFamily="49" charset="0"/>
              </a:rPr>
              <a:t>page</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04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9D9502-7CB9-CE45-82D6-C5613810B016}"/>
              </a:ext>
            </a:extLst>
          </p:cNvPr>
          <p:cNvSpPr/>
          <p:nvPr/>
        </p:nvSpPr>
        <p:spPr>
          <a:xfrm>
            <a:off x="1049398" y="428986"/>
            <a:ext cx="4916731" cy="369332"/>
          </a:xfrm>
          <a:prstGeom prst="rect">
            <a:avLst/>
          </a:prstGeom>
        </p:spPr>
        <p:txBody>
          <a:bodyPr wrap="none">
            <a:spAutoFit/>
          </a:bodyPr>
          <a:lstStyle/>
          <a:p>
            <a:r>
              <a:rPr lang="en-US" dirty="0">
                <a:solidFill>
                  <a:srgbClr val="FF0000"/>
                </a:solidFill>
                <a:latin typeface="8BIT WONDER Nominal" pitchFamily="2" charset="0"/>
              </a:rPr>
              <a:t>2 Meta data Extraction</a:t>
            </a:r>
          </a:p>
        </p:txBody>
      </p:sp>
      <p:pic>
        <p:nvPicPr>
          <p:cNvPr id="12" name="Picture 11" descr="A picture containing person, outdoor, holding, tree&#13;&#10;&#13;&#10;Description automatically generated">
            <a:extLst>
              <a:ext uri="{FF2B5EF4-FFF2-40B4-BE49-F238E27FC236}">
                <a16:creationId xmlns:a16="http://schemas.microsoft.com/office/drawing/2014/main" id="{F3A388C3-8060-C548-8802-91DDB880FC80}"/>
              </a:ext>
            </a:extLst>
          </p:cNvPr>
          <p:cNvPicPr>
            <a:picLocks noChangeAspect="1"/>
          </p:cNvPicPr>
          <p:nvPr/>
        </p:nvPicPr>
        <p:blipFill rotWithShape="1">
          <a:blip r:embed="rId2"/>
          <a:srcRect l="14872" r="15465"/>
          <a:stretch/>
        </p:blipFill>
        <p:spPr>
          <a:xfrm>
            <a:off x="-205730" y="1232167"/>
            <a:ext cx="4767072" cy="4568105"/>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50912D6-A7B3-A640-888D-F8AA392AD883}"/>
              </a:ext>
            </a:extLst>
          </p:cNvPr>
          <p:cNvPicPr>
            <a:picLocks noChangeAspect="1"/>
          </p:cNvPicPr>
          <p:nvPr/>
        </p:nvPicPr>
        <p:blipFill rotWithShape="1">
          <a:blip r:embed="rId3"/>
          <a:srcRect r="25451"/>
          <a:stretch/>
        </p:blipFill>
        <p:spPr>
          <a:xfrm>
            <a:off x="4863076" y="1232167"/>
            <a:ext cx="4044748" cy="4568105"/>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0084B7B2-217D-B549-991C-6498120CB7E1}"/>
              </a:ext>
            </a:extLst>
          </p:cNvPr>
          <p:cNvSpPr txBox="1"/>
          <p:nvPr/>
        </p:nvSpPr>
        <p:spPr>
          <a:xfrm>
            <a:off x="9209558" y="2828835"/>
            <a:ext cx="2840736" cy="1200329"/>
          </a:xfrm>
          <a:prstGeom prst="rect">
            <a:avLst/>
          </a:prstGeom>
          <a:noFill/>
        </p:spPr>
        <p:txBody>
          <a:bodyPr wrap="square" rtlCol="0">
            <a:spAutoFit/>
          </a:bodyPr>
          <a:lstStyle/>
          <a:p>
            <a:r>
              <a:rPr lang="en-US" dirty="0">
                <a:solidFill>
                  <a:srgbClr val="002060"/>
                </a:solidFill>
                <a:latin typeface="8BIT WONDER Nominal" pitchFamily="2" charset="0"/>
              </a:rPr>
              <a:t>Dependencies</a:t>
            </a:r>
          </a:p>
          <a:p>
            <a:endParaRPr lang="en-US" dirty="0">
              <a:solidFill>
                <a:srgbClr val="002060"/>
              </a:solidFill>
            </a:endParaRPr>
          </a:p>
          <a:p>
            <a:r>
              <a:rPr lang="en-US" dirty="0">
                <a:solidFill>
                  <a:srgbClr val="002060"/>
                </a:solidFill>
                <a:latin typeface="8BIT WONDER Nominal" pitchFamily="2" charset="0"/>
              </a:rPr>
              <a:t>1. </a:t>
            </a:r>
            <a:r>
              <a:rPr lang="en-US" dirty="0" err="1">
                <a:solidFill>
                  <a:srgbClr val="002060"/>
                </a:solidFill>
                <a:latin typeface="8BIT WONDER Nominal" pitchFamily="2" charset="0"/>
              </a:rPr>
              <a:t>Epub</a:t>
            </a:r>
            <a:r>
              <a:rPr lang="en-US" dirty="0">
                <a:solidFill>
                  <a:srgbClr val="002060"/>
                </a:solidFill>
                <a:latin typeface="8BIT WONDER Nominal" pitchFamily="2" charset="0"/>
              </a:rPr>
              <a:t> meta</a:t>
            </a:r>
            <a:br>
              <a:rPr lang="en-US" dirty="0">
                <a:solidFill>
                  <a:srgbClr val="002060"/>
                </a:solidFill>
                <a:latin typeface="8BIT WONDER Nominal" pitchFamily="2" charset="0"/>
              </a:rPr>
            </a:br>
            <a:r>
              <a:rPr lang="en-US" dirty="0">
                <a:solidFill>
                  <a:srgbClr val="002060"/>
                </a:solidFill>
                <a:latin typeface="8BIT WONDER Nominal" pitchFamily="2" charset="0"/>
              </a:rPr>
              <a:t>2. </a:t>
            </a:r>
            <a:r>
              <a:rPr lang="en-US" dirty="0" err="1">
                <a:solidFill>
                  <a:srgbClr val="002060"/>
                </a:solidFill>
                <a:latin typeface="8BIT WONDER Nominal" pitchFamily="2" charset="0"/>
              </a:rPr>
              <a:t>ebooklib</a:t>
            </a:r>
            <a:endParaRPr lang="en-US" dirty="0">
              <a:solidFill>
                <a:srgbClr val="002060"/>
              </a:solidFill>
              <a:latin typeface="8BIT WONDER Nominal" pitchFamily="2" charset="0"/>
            </a:endParaRPr>
          </a:p>
        </p:txBody>
      </p:sp>
    </p:spTree>
    <p:extLst>
      <p:ext uri="{BB962C8B-B14F-4D97-AF65-F5344CB8AC3E}">
        <p14:creationId xmlns:p14="http://schemas.microsoft.com/office/powerpoint/2010/main" val="16009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9D9502-7CB9-CE45-82D6-C5613810B016}"/>
              </a:ext>
            </a:extLst>
          </p:cNvPr>
          <p:cNvSpPr/>
          <p:nvPr/>
        </p:nvSpPr>
        <p:spPr>
          <a:xfrm>
            <a:off x="1049398" y="428986"/>
            <a:ext cx="5147563" cy="369332"/>
          </a:xfrm>
          <a:prstGeom prst="rect">
            <a:avLst/>
          </a:prstGeom>
        </p:spPr>
        <p:txBody>
          <a:bodyPr wrap="none">
            <a:spAutoFit/>
          </a:bodyPr>
          <a:lstStyle/>
          <a:p>
            <a:r>
              <a:rPr lang="en-US" dirty="0">
                <a:solidFill>
                  <a:srgbClr val="FF0000"/>
                </a:solidFill>
                <a:latin typeface="8BIT WONDER Nominal" pitchFamily="2" charset="0"/>
              </a:rPr>
              <a:t>3 index and inverse index</a:t>
            </a:r>
          </a:p>
        </p:txBody>
      </p:sp>
      <p:pic>
        <p:nvPicPr>
          <p:cNvPr id="2" name="Picture 1">
            <a:extLst>
              <a:ext uri="{FF2B5EF4-FFF2-40B4-BE49-F238E27FC236}">
                <a16:creationId xmlns:a16="http://schemas.microsoft.com/office/drawing/2014/main" id="{CF295AFD-FD03-2E4B-96D2-7F3340C58537}"/>
              </a:ext>
            </a:extLst>
          </p:cNvPr>
          <p:cNvPicPr>
            <a:picLocks noChangeAspect="1"/>
          </p:cNvPicPr>
          <p:nvPr/>
        </p:nvPicPr>
        <p:blipFill>
          <a:blip r:embed="rId2"/>
          <a:stretch>
            <a:fillRect/>
          </a:stretch>
        </p:blipFill>
        <p:spPr>
          <a:xfrm>
            <a:off x="1049398" y="1989328"/>
            <a:ext cx="2743200" cy="2743200"/>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B4B63EA3-45F8-6246-A5EC-22E2ACE45E81}"/>
              </a:ext>
            </a:extLst>
          </p:cNvPr>
          <p:cNvPicPr>
            <a:picLocks noChangeAspect="1"/>
          </p:cNvPicPr>
          <p:nvPr/>
        </p:nvPicPr>
        <p:blipFill>
          <a:blip r:embed="rId3"/>
          <a:stretch>
            <a:fillRect/>
          </a:stretch>
        </p:blipFill>
        <p:spPr>
          <a:xfrm>
            <a:off x="4201414" y="1989328"/>
            <a:ext cx="7251700" cy="2743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75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48"/>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9D9502-7CB9-CE45-82D6-C5613810B016}"/>
              </a:ext>
            </a:extLst>
          </p:cNvPr>
          <p:cNvSpPr/>
          <p:nvPr/>
        </p:nvSpPr>
        <p:spPr>
          <a:xfrm>
            <a:off x="1049398" y="428986"/>
            <a:ext cx="4455066" cy="369332"/>
          </a:xfrm>
          <a:prstGeom prst="rect">
            <a:avLst/>
          </a:prstGeom>
        </p:spPr>
        <p:txBody>
          <a:bodyPr wrap="none">
            <a:spAutoFit/>
          </a:bodyPr>
          <a:lstStyle/>
          <a:p>
            <a:r>
              <a:rPr lang="en-US" dirty="0">
                <a:solidFill>
                  <a:srgbClr val="FF0000"/>
                </a:solidFill>
                <a:latin typeface="8BIT WONDER Nominal" pitchFamily="2" charset="0"/>
              </a:rPr>
              <a:t>4 upload and storage</a:t>
            </a:r>
          </a:p>
        </p:txBody>
      </p:sp>
      <p:pic>
        <p:nvPicPr>
          <p:cNvPr id="7" name="Picture 6">
            <a:extLst>
              <a:ext uri="{FF2B5EF4-FFF2-40B4-BE49-F238E27FC236}">
                <a16:creationId xmlns:a16="http://schemas.microsoft.com/office/drawing/2014/main" id="{042AD2FE-76F1-6840-AF49-12E8485BC3E9}"/>
              </a:ext>
            </a:extLst>
          </p:cNvPr>
          <p:cNvPicPr>
            <a:picLocks noChangeAspect="1"/>
          </p:cNvPicPr>
          <p:nvPr/>
        </p:nvPicPr>
        <p:blipFill>
          <a:blip r:embed="rId4"/>
          <a:stretch>
            <a:fillRect/>
          </a:stretch>
        </p:blipFill>
        <p:spPr>
          <a:xfrm>
            <a:off x="5597398" y="1467350"/>
            <a:ext cx="6152883" cy="3923300"/>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1A26AAFF-03CC-0944-B127-6F6AEC21BE9D}"/>
              </a:ext>
            </a:extLst>
          </p:cNvPr>
          <p:cNvSpPr txBox="1"/>
          <p:nvPr/>
        </p:nvSpPr>
        <p:spPr>
          <a:xfrm>
            <a:off x="1049398" y="2424222"/>
            <a:ext cx="3873476" cy="1477328"/>
          </a:xfrm>
          <a:prstGeom prst="rect">
            <a:avLst/>
          </a:prstGeom>
          <a:noFill/>
        </p:spPr>
        <p:txBody>
          <a:bodyPr wrap="square" rtlCol="0">
            <a:spAutoFit/>
          </a:bodyPr>
          <a:lstStyle/>
          <a:p>
            <a:pPr marL="342900" indent="-342900">
              <a:buAutoNum type="arabicPeriod"/>
            </a:pPr>
            <a:r>
              <a:rPr lang="en-US" b="1" dirty="0">
                <a:solidFill>
                  <a:schemeClr val="bg1"/>
                </a:solidFill>
                <a:latin typeface="Courier New" panose="02070309020205020404" pitchFamily="49" charset="0"/>
                <a:cs typeface="Courier New" panose="02070309020205020404" pitchFamily="49" charset="0"/>
              </a:rPr>
              <a:t>Real-time upload the firebase synchronization</a:t>
            </a:r>
          </a:p>
          <a:p>
            <a:pPr marL="342900" indent="-342900">
              <a:buAutoNum type="arabicPeriod"/>
            </a:pPr>
            <a:r>
              <a:rPr lang="en-US" b="1" dirty="0">
                <a:solidFill>
                  <a:schemeClr val="bg1"/>
                </a:solidFill>
                <a:latin typeface="Courier New" panose="02070309020205020404" pitchFamily="49" charset="0"/>
                <a:cs typeface="Courier New" panose="02070309020205020404" pitchFamily="49" charset="0"/>
              </a:rPr>
              <a:t>Keywords and download link appended to its metadata</a:t>
            </a:r>
          </a:p>
        </p:txBody>
      </p:sp>
    </p:spTree>
    <p:extLst>
      <p:ext uri="{BB962C8B-B14F-4D97-AF65-F5344CB8AC3E}">
        <p14:creationId xmlns:p14="http://schemas.microsoft.com/office/powerpoint/2010/main" val="99265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06691D-412B-2743-B32F-E30517C18362}"/>
              </a:ext>
            </a:extLst>
          </p:cNvPr>
          <p:cNvSpPr/>
          <p:nvPr/>
        </p:nvSpPr>
        <p:spPr>
          <a:xfrm>
            <a:off x="1049398" y="428986"/>
            <a:ext cx="3185487" cy="369332"/>
          </a:xfrm>
          <a:prstGeom prst="rect">
            <a:avLst/>
          </a:prstGeom>
        </p:spPr>
        <p:txBody>
          <a:bodyPr wrap="none">
            <a:spAutoFit/>
          </a:bodyPr>
          <a:lstStyle/>
          <a:p>
            <a:r>
              <a:rPr lang="en-US" dirty="0">
                <a:solidFill>
                  <a:srgbClr val="FF0000"/>
                </a:solidFill>
                <a:latin typeface="8BIT WONDER Nominal" pitchFamily="2" charset="0"/>
              </a:rPr>
              <a:t>5 Facet search</a:t>
            </a:r>
          </a:p>
        </p:txBody>
      </p:sp>
      <p:sp>
        <p:nvSpPr>
          <p:cNvPr id="5" name="TextBox 4">
            <a:extLst>
              <a:ext uri="{FF2B5EF4-FFF2-40B4-BE49-F238E27FC236}">
                <a16:creationId xmlns:a16="http://schemas.microsoft.com/office/drawing/2014/main" id="{A08EA661-0A8B-5D43-AE84-3BAB4E91B2F2}"/>
              </a:ext>
            </a:extLst>
          </p:cNvPr>
          <p:cNvSpPr txBox="1"/>
          <p:nvPr/>
        </p:nvSpPr>
        <p:spPr>
          <a:xfrm>
            <a:off x="1049398" y="1465437"/>
            <a:ext cx="3458807" cy="3693319"/>
          </a:xfrm>
          <a:prstGeom prst="rect">
            <a:avLst/>
          </a:prstGeom>
          <a:noFill/>
        </p:spPr>
        <p:txBody>
          <a:bodyPr wrap="square" rtlCol="0">
            <a:spAutoFit/>
          </a:bodyPr>
          <a:lstStyle/>
          <a:p>
            <a:pPr marL="342900" indent="-342900">
              <a:buAutoNum type="arabicPeriod"/>
            </a:pPr>
            <a:r>
              <a:rPr lang="en-US" dirty="0">
                <a:latin typeface="Courier New" panose="02070309020205020404" pitchFamily="49" charset="0"/>
                <a:cs typeface="Courier New" panose="02070309020205020404" pitchFamily="49" charset="0"/>
              </a:rPr>
              <a:t>Top 5 values are listed:</a:t>
            </a:r>
          </a:p>
          <a:p>
            <a:pPr marL="800100" lvl="1" indent="-342900">
              <a:buAutoNum type="arabicPeriod"/>
            </a:pPr>
            <a:r>
              <a:rPr lang="en-US" dirty="0">
                <a:highlight>
                  <a:srgbClr val="FFFF00"/>
                </a:highlight>
                <a:latin typeface="Courier New" panose="02070309020205020404" pitchFamily="49" charset="0"/>
                <a:cs typeface="Courier New" panose="02070309020205020404" pitchFamily="49" charset="0"/>
              </a:rPr>
              <a:t>author/creator</a:t>
            </a:r>
            <a:endParaRPr lang="en-US" dirty="0">
              <a:latin typeface="Courier New" panose="02070309020205020404" pitchFamily="49" charset="0"/>
              <a:cs typeface="Courier New" panose="02070309020205020404" pitchFamily="49" charset="0"/>
            </a:endParaRPr>
          </a:p>
          <a:p>
            <a:pPr marL="800100" lvl="1" indent="-342900">
              <a:buAutoNum type="arabicPeriod"/>
            </a:pPr>
            <a:r>
              <a:rPr lang="en-US" dirty="0">
                <a:highlight>
                  <a:srgbClr val="FFFF00"/>
                </a:highlight>
                <a:latin typeface="Courier New" panose="02070309020205020404" pitchFamily="49" charset="0"/>
                <a:cs typeface="Courier New" panose="02070309020205020404" pitchFamily="49" charset="0"/>
              </a:rPr>
              <a:t>Language</a:t>
            </a:r>
            <a:endParaRPr lang="en-US" dirty="0">
              <a:latin typeface="Courier New" panose="02070309020205020404" pitchFamily="49" charset="0"/>
              <a:cs typeface="Courier New" panose="02070309020205020404" pitchFamily="49" charset="0"/>
            </a:endParaRPr>
          </a:p>
          <a:p>
            <a:pPr marL="800100" lvl="1" indent="-342900">
              <a:buAutoNum type="arabicPeriod"/>
            </a:pPr>
            <a:r>
              <a:rPr lang="en-US" dirty="0">
                <a:highlight>
                  <a:srgbClr val="FFFF00"/>
                </a:highlight>
                <a:latin typeface="Courier New" panose="02070309020205020404" pitchFamily="49" charset="0"/>
                <a:cs typeface="Courier New" panose="02070309020205020404" pitchFamily="49" charset="0"/>
              </a:rPr>
              <a:t>publisher</a:t>
            </a:r>
            <a:endParaRPr lang="en-US" dirty="0">
              <a:latin typeface="Courier New" panose="02070309020205020404" pitchFamily="49" charset="0"/>
              <a:cs typeface="Courier New" panose="02070309020205020404" pitchFamily="49" charset="0"/>
            </a:endParaRPr>
          </a:p>
          <a:p>
            <a:pPr marL="342900" indent="-342900">
              <a:buAutoNum type="arabicPeriod"/>
            </a:pPr>
            <a:r>
              <a:rPr lang="en-US" dirty="0">
                <a:latin typeface="Courier New" panose="02070309020205020404" pitchFamily="49" charset="0"/>
                <a:cs typeface="Courier New" panose="02070309020205020404" pitchFamily="49" charset="0"/>
              </a:rPr>
              <a:t>When </a:t>
            </a:r>
            <a:r>
              <a:rPr lang="en-US" dirty="0">
                <a:highlight>
                  <a:srgbClr val="FFFF00"/>
                </a:highlight>
                <a:latin typeface="Courier New" panose="02070309020205020404" pitchFamily="49" charset="0"/>
                <a:cs typeface="Courier New" panose="02070309020205020404" pitchFamily="49" charset="0"/>
              </a:rPr>
              <a:t>multiple facets </a:t>
            </a:r>
            <a:r>
              <a:rPr lang="en-US" dirty="0">
                <a:latin typeface="Courier New" panose="02070309020205020404" pitchFamily="49" charset="0"/>
                <a:cs typeface="Courier New" panose="02070309020205020404" pitchFamily="49" charset="0"/>
              </a:rPr>
              <a:t>are selected, a </a:t>
            </a:r>
            <a:r>
              <a:rPr lang="en-US" dirty="0">
                <a:highlight>
                  <a:srgbClr val="FFFF00"/>
                </a:highlight>
                <a:latin typeface="Courier New" panose="02070309020205020404" pitchFamily="49" charset="0"/>
                <a:cs typeface="Courier New" panose="02070309020205020404" pitchFamily="49" charset="0"/>
              </a:rPr>
              <a:t>union set </a:t>
            </a:r>
            <a:r>
              <a:rPr lang="en-US" dirty="0">
                <a:latin typeface="Courier New" panose="02070309020205020404" pitchFamily="49" charset="0"/>
                <a:cs typeface="Courier New" panose="02070309020205020404" pitchFamily="49" charset="0"/>
              </a:rPr>
              <a:t>of books are queried from </a:t>
            </a:r>
            <a:r>
              <a:rPr lang="en-US" dirty="0">
                <a:highlight>
                  <a:srgbClr val="FFFF00"/>
                </a:highlight>
                <a:latin typeface="Courier New" panose="02070309020205020404" pitchFamily="49" charset="0"/>
                <a:cs typeface="Courier New" panose="02070309020205020404" pitchFamily="49" charset="0"/>
              </a:rPr>
              <a:t>firebase</a:t>
            </a:r>
          </a:p>
          <a:p>
            <a:pPr marL="342900" indent="-342900">
              <a:buAutoNum type="arabicPeriod"/>
            </a:pPr>
            <a:r>
              <a:rPr lang="en-US" dirty="0">
                <a:latin typeface="Courier New" panose="02070309020205020404" pitchFamily="49" charset="0"/>
                <a:cs typeface="Courier New" panose="02070309020205020404" pitchFamily="49" charset="0"/>
              </a:rPr>
              <a:t>Supports </a:t>
            </a:r>
            <a:r>
              <a:rPr lang="en-US" dirty="0">
                <a:highlight>
                  <a:srgbClr val="FFFF00"/>
                </a:highlight>
                <a:latin typeface="Courier New" panose="02070309020205020404" pitchFamily="49" charset="0"/>
                <a:cs typeface="Courier New" panose="02070309020205020404" pitchFamily="49" charset="0"/>
              </a:rPr>
              <a:t>multi-file upload </a:t>
            </a:r>
            <a:r>
              <a:rPr lang="en-US" dirty="0">
                <a:latin typeface="Courier New" panose="02070309020205020404" pitchFamily="49" charset="0"/>
                <a:cs typeface="Courier New" panose="02070309020205020404" pitchFamily="49" charset="0"/>
              </a:rPr>
              <a:t>to </a:t>
            </a:r>
            <a:r>
              <a:rPr lang="en-US" dirty="0">
                <a:highlight>
                  <a:srgbClr val="FFFF00"/>
                </a:highlight>
                <a:latin typeface="Courier New" panose="02070309020205020404" pitchFamily="49" charset="0"/>
                <a:cs typeface="Courier New" panose="02070309020205020404" pitchFamily="49" charset="0"/>
              </a:rPr>
              <a:t>S3 and firebase </a:t>
            </a:r>
            <a:r>
              <a:rPr lang="en-US" dirty="0">
                <a:latin typeface="Courier New" panose="02070309020205020404" pitchFamily="49" charset="0"/>
                <a:cs typeface="Courier New" panose="02070309020205020404" pitchFamily="49" charset="0"/>
              </a:rPr>
              <a:t>form the web client</a:t>
            </a:r>
          </a:p>
        </p:txBody>
      </p:sp>
      <p:pic>
        <p:nvPicPr>
          <p:cNvPr id="7" name="Picture 6" descr="A picture containing cutting&#13;&#10;&#13;&#10;Description automatically generated">
            <a:extLst>
              <a:ext uri="{FF2B5EF4-FFF2-40B4-BE49-F238E27FC236}">
                <a16:creationId xmlns:a16="http://schemas.microsoft.com/office/drawing/2014/main" id="{6E435B65-8E8C-2D49-A537-9F1FCFDEF6A9}"/>
              </a:ext>
            </a:extLst>
          </p:cNvPr>
          <p:cNvPicPr>
            <a:picLocks noChangeAspect="1"/>
          </p:cNvPicPr>
          <p:nvPr/>
        </p:nvPicPr>
        <p:blipFill>
          <a:blip r:embed="rId2"/>
          <a:stretch>
            <a:fillRect/>
          </a:stretch>
        </p:blipFill>
        <p:spPr>
          <a:xfrm>
            <a:off x="4747500" y="613651"/>
            <a:ext cx="8096629" cy="5396890"/>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7562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C54829B4-1F6D-144D-B1A3-CB3ABCBBCA8D}"/>
              </a:ext>
            </a:extLst>
          </p:cNvPr>
          <p:cNvSpPr/>
          <p:nvPr/>
        </p:nvSpPr>
        <p:spPr>
          <a:xfrm>
            <a:off x="0" y="1"/>
            <a:ext cx="6283842" cy="6858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building, shelf, computer&#13;&#10;&#13;&#10;Description automatically generated">
            <a:extLst>
              <a:ext uri="{FF2B5EF4-FFF2-40B4-BE49-F238E27FC236}">
                <a16:creationId xmlns:a16="http://schemas.microsoft.com/office/drawing/2014/main" id="{3C458C71-2360-C245-844D-1AF0963DC406}"/>
              </a:ext>
            </a:extLst>
          </p:cNvPr>
          <p:cNvPicPr>
            <a:picLocks noChangeAspect="1"/>
          </p:cNvPicPr>
          <p:nvPr/>
        </p:nvPicPr>
        <p:blipFill>
          <a:blip r:embed="rId2"/>
          <a:stretch>
            <a:fillRect/>
          </a:stretch>
        </p:blipFill>
        <p:spPr>
          <a:xfrm>
            <a:off x="1805" y="0"/>
            <a:ext cx="12188389" cy="6858000"/>
          </a:xfrm>
          <a:prstGeom prst="rect">
            <a:avLst/>
          </a:prstGeom>
        </p:spPr>
      </p:pic>
      <p:sp>
        <p:nvSpPr>
          <p:cNvPr id="7" name="Parallelogram 6">
            <a:extLst>
              <a:ext uri="{FF2B5EF4-FFF2-40B4-BE49-F238E27FC236}">
                <a16:creationId xmlns:a16="http://schemas.microsoft.com/office/drawing/2014/main" id="{DC4DBB26-DBAE-2248-BFEB-98AFCFC08E5A}"/>
              </a:ext>
            </a:extLst>
          </p:cNvPr>
          <p:cNvSpPr/>
          <p:nvPr/>
        </p:nvSpPr>
        <p:spPr>
          <a:xfrm>
            <a:off x="-457200" y="0"/>
            <a:ext cx="6283842" cy="6858000"/>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61955F-4B9A-644D-9071-98A0D05DA8F3}"/>
              </a:ext>
            </a:extLst>
          </p:cNvPr>
          <p:cNvSpPr txBox="1"/>
          <p:nvPr/>
        </p:nvSpPr>
        <p:spPr>
          <a:xfrm>
            <a:off x="1049397" y="1786270"/>
            <a:ext cx="3884109" cy="3139321"/>
          </a:xfrm>
          <a:prstGeom prst="rect">
            <a:avLst/>
          </a:prstGeom>
          <a:noFill/>
        </p:spPr>
        <p:txBody>
          <a:bodyPr wrap="square" rtlCol="0">
            <a:spAutoFit/>
          </a:bodyPr>
          <a:lstStyle/>
          <a:p>
            <a:pPr marL="342900" indent="-342900">
              <a:buAutoNum type="arabicPeriod"/>
            </a:pPr>
            <a:r>
              <a:rPr lang="en-US" dirty="0">
                <a:solidFill>
                  <a:schemeClr val="bg1"/>
                </a:solidFill>
                <a:latin typeface="Courier New" panose="02070309020205020404" pitchFamily="49" charset="0"/>
                <a:cs typeface="Courier New" panose="02070309020205020404" pitchFamily="49" charset="0"/>
              </a:rPr>
              <a:t>Supports multi-attribute keyword search:</a:t>
            </a:r>
          </a:p>
          <a:p>
            <a:pPr marL="800100" lvl="1" indent="-342900">
              <a:buAutoNum type="arabicPeriod"/>
            </a:pPr>
            <a:r>
              <a:rPr lang="en-US" dirty="0">
                <a:solidFill>
                  <a:schemeClr val="bg1"/>
                </a:solidFill>
                <a:latin typeface="Courier New" panose="02070309020205020404" pitchFamily="49" charset="0"/>
                <a:cs typeface="Courier New" panose="02070309020205020404" pitchFamily="49" charset="0"/>
              </a:rPr>
              <a:t>Author</a:t>
            </a:r>
          </a:p>
          <a:p>
            <a:pPr marL="800100" lvl="1" indent="-342900">
              <a:buAutoNum type="arabicPeriod"/>
            </a:pPr>
            <a:r>
              <a:rPr lang="en-US" dirty="0">
                <a:solidFill>
                  <a:schemeClr val="bg1"/>
                </a:solidFill>
                <a:latin typeface="Courier New" panose="02070309020205020404" pitchFamily="49" charset="0"/>
                <a:cs typeface="Courier New" panose="02070309020205020404" pitchFamily="49" charset="0"/>
              </a:rPr>
              <a:t>Publisher</a:t>
            </a:r>
          </a:p>
          <a:p>
            <a:pPr marL="800100" lvl="1" indent="-342900">
              <a:buAutoNum type="arabicPeriod"/>
            </a:pPr>
            <a:r>
              <a:rPr lang="en-US" dirty="0">
                <a:solidFill>
                  <a:schemeClr val="bg1"/>
                </a:solidFill>
                <a:latin typeface="Courier New" panose="02070309020205020404" pitchFamily="49" charset="0"/>
                <a:cs typeface="Courier New" panose="02070309020205020404" pitchFamily="49" charset="0"/>
              </a:rPr>
              <a:t>Keyword</a:t>
            </a:r>
          </a:p>
          <a:p>
            <a:pPr marL="800100" lvl="1" indent="-342900">
              <a:buAutoNum type="arabicPeriod"/>
            </a:pPr>
            <a:r>
              <a:rPr lang="en-US" dirty="0">
                <a:solidFill>
                  <a:schemeClr val="bg1"/>
                </a:solidFill>
                <a:latin typeface="Courier New" panose="02070309020205020404" pitchFamily="49" charset="0"/>
                <a:cs typeface="Courier New" panose="02070309020205020404" pitchFamily="49" charset="0"/>
              </a:rPr>
              <a:t>Book title</a:t>
            </a:r>
          </a:p>
          <a:p>
            <a:pPr marL="342900" indent="-342900">
              <a:buAutoNum type="arabicPeriod"/>
            </a:pPr>
            <a:r>
              <a:rPr lang="en-US" dirty="0">
                <a:solidFill>
                  <a:schemeClr val="bg1"/>
                </a:solidFill>
                <a:latin typeface="Courier New" panose="02070309020205020404" pitchFamily="49" charset="0"/>
                <a:cs typeface="Courier New" panose="02070309020205020404" pitchFamily="49" charset="0"/>
              </a:rPr>
              <a:t>TOC display</a:t>
            </a:r>
          </a:p>
          <a:p>
            <a:pPr marL="342900" indent="-342900">
              <a:buAutoNum type="arabicPeriod"/>
            </a:pPr>
            <a:r>
              <a:rPr lang="en-US" dirty="0">
                <a:solidFill>
                  <a:schemeClr val="bg1"/>
                </a:solidFill>
                <a:latin typeface="Courier New" panose="02070309020205020404" pitchFamily="49" charset="0"/>
                <a:cs typeface="Courier New" panose="02070309020205020404" pitchFamily="49" charset="0"/>
              </a:rPr>
              <a:t>Keyword display</a:t>
            </a:r>
          </a:p>
          <a:p>
            <a:pPr marL="342900" indent="-342900">
              <a:buAutoNum type="arabicPeriod"/>
            </a:pPr>
            <a:r>
              <a:rPr lang="en-US" dirty="0">
                <a:solidFill>
                  <a:schemeClr val="bg1"/>
                </a:solidFill>
                <a:latin typeface="Courier New" panose="02070309020205020404" pitchFamily="49" charset="0"/>
                <a:cs typeface="Courier New" panose="02070309020205020404" pitchFamily="49" charset="0"/>
              </a:rPr>
              <a:t>Download from S3</a:t>
            </a:r>
          </a:p>
          <a:p>
            <a:pPr marL="342900" indent="-342900">
              <a:buAutoNum type="arabicPeriod"/>
            </a:pPr>
            <a:r>
              <a:rPr lang="en-US" dirty="0">
                <a:solidFill>
                  <a:schemeClr val="bg1"/>
                </a:solidFill>
                <a:latin typeface="Courier New" panose="02070309020205020404" pitchFamily="49" charset="0"/>
                <a:cs typeface="Courier New" panose="02070309020205020404" pitchFamily="49" charset="0"/>
              </a:rPr>
              <a:t>Retro style and animation</a:t>
            </a:r>
          </a:p>
        </p:txBody>
      </p:sp>
      <p:sp>
        <p:nvSpPr>
          <p:cNvPr id="4" name="Rectangle 3">
            <a:extLst>
              <a:ext uri="{FF2B5EF4-FFF2-40B4-BE49-F238E27FC236}">
                <a16:creationId xmlns:a16="http://schemas.microsoft.com/office/drawing/2014/main" id="{8806691D-412B-2743-B32F-E30517C18362}"/>
              </a:ext>
            </a:extLst>
          </p:cNvPr>
          <p:cNvSpPr/>
          <p:nvPr/>
        </p:nvSpPr>
        <p:spPr>
          <a:xfrm>
            <a:off x="1049398" y="428986"/>
            <a:ext cx="3762568" cy="369332"/>
          </a:xfrm>
          <a:prstGeom prst="rect">
            <a:avLst/>
          </a:prstGeom>
        </p:spPr>
        <p:txBody>
          <a:bodyPr wrap="none">
            <a:spAutoFit/>
          </a:bodyPr>
          <a:lstStyle/>
          <a:p>
            <a:r>
              <a:rPr lang="en-US" dirty="0">
                <a:solidFill>
                  <a:srgbClr val="FF0000"/>
                </a:solidFill>
                <a:latin typeface="8BIT WONDER Nominal" pitchFamily="2" charset="0"/>
              </a:rPr>
              <a:t>6 keyword search</a:t>
            </a:r>
          </a:p>
        </p:txBody>
      </p:sp>
    </p:spTree>
    <p:extLst>
      <p:ext uri="{BB962C8B-B14F-4D97-AF65-F5344CB8AC3E}">
        <p14:creationId xmlns:p14="http://schemas.microsoft.com/office/powerpoint/2010/main" val="70380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1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 name="Graphic 4" descr="Internet">
            <a:extLst>
              <a:ext uri="{FF2B5EF4-FFF2-40B4-BE49-F238E27FC236}">
                <a16:creationId xmlns:a16="http://schemas.microsoft.com/office/drawing/2014/main" id="{6FF719E4-832A-E34D-AD7B-87D0E525D2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633" y="250371"/>
            <a:ext cx="1718734" cy="1718734"/>
          </a:xfrm>
          <a:prstGeom prst="rect">
            <a:avLst/>
          </a:prstGeom>
          <a:effectLst>
            <a:outerShdw blurRad="50800" dist="38100" dir="8100000" algn="tr" rotWithShape="0">
              <a:prstClr val="black">
                <a:alpha val="40000"/>
              </a:prstClr>
            </a:outerShdw>
          </a:effectLst>
        </p:spPr>
      </p:pic>
      <p:sp>
        <p:nvSpPr>
          <p:cNvPr id="6" name="TextBox 5">
            <a:extLst>
              <a:ext uri="{FF2B5EF4-FFF2-40B4-BE49-F238E27FC236}">
                <a16:creationId xmlns:a16="http://schemas.microsoft.com/office/drawing/2014/main" id="{E989C202-7314-954F-8B8C-662F782CBF62}"/>
              </a:ext>
            </a:extLst>
          </p:cNvPr>
          <p:cNvSpPr txBox="1"/>
          <p:nvPr/>
        </p:nvSpPr>
        <p:spPr>
          <a:xfrm>
            <a:off x="5236633" y="1785257"/>
            <a:ext cx="1718734"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dirty="0"/>
              <a:t>jQuery &amp; Bootstrap</a:t>
            </a:r>
          </a:p>
        </p:txBody>
      </p:sp>
      <p:pic>
        <p:nvPicPr>
          <p:cNvPr id="8" name="Graphic 7" descr="Server">
            <a:extLst>
              <a:ext uri="{FF2B5EF4-FFF2-40B4-BE49-F238E27FC236}">
                <a16:creationId xmlns:a16="http://schemas.microsoft.com/office/drawing/2014/main" id="{1FDA859D-3075-F946-B8B9-396637AD7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6" y="4312130"/>
            <a:ext cx="1316567" cy="1316567"/>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8340DA8A-A0BA-C04F-9150-D3BF0763AC8F}"/>
              </a:ext>
            </a:extLst>
          </p:cNvPr>
          <p:cNvSpPr txBox="1"/>
          <p:nvPr/>
        </p:nvSpPr>
        <p:spPr>
          <a:xfrm>
            <a:off x="4947858" y="5628697"/>
            <a:ext cx="2296281" cy="92333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dirty="0"/>
              <a:t>Python + Bottle </a:t>
            </a:r>
          </a:p>
          <a:p>
            <a:pPr algn="ctr"/>
            <a:r>
              <a:rPr lang="en-US" dirty="0"/>
              <a:t>+ </a:t>
            </a:r>
            <a:r>
              <a:rPr lang="en-US" dirty="0" err="1"/>
              <a:t>Ebooklib</a:t>
            </a:r>
            <a:endParaRPr lang="en-US" dirty="0"/>
          </a:p>
          <a:p>
            <a:pPr algn="ctr"/>
            <a:r>
              <a:rPr lang="en-US" dirty="0"/>
              <a:t>+ </a:t>
            </a:r>
            <a:r>
              <a:rPr lang="en-US" dirty="0" err="1"/>
              <a:t>Epub</a:t>
            </a:r>
            <a:r>
              <a:rPr lang="en-US" dirty="0"/>
              <a:t> meta </a:t>
            </a:r>
          </a:p>
        </p:txBody>
      </p:sp>
      <p:pic>
        <p:nvPicPr>
          <p:cNvPr id="11" name="Graphic 10" descr="Database">
            <a:extLst>
              <a:ext uri="{FF2B5EF4-FFF2-40B4-BE49-F238E27FC236}">
                <a16:creationId xmlns:a16="http://schemas.microsoft.com/office/drawing/2014/main" id="{901736F9-2996-414D-97A3-CF6FBCF72B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3480" y="2473458"/>
            <a:ext cx="1262742" cy="1262742"/>
          </a:xfrm>
          <a:prstGeom prst="rect">
            <a:avLst/>
          </a:prstGeom>
          <a:effectLst>
            <a:outerShdw blurRad="50800" dist="38100" dir="8100000" algn="tr" rotWithShape="0">
              <a:prstClr val="black">
                <a:alpha val="40000"/>
              </a:prstClr>
            </a:outerShdw>
          </a:effectLst>
        </p:spPr>
      </p:pic>
      <p:pic>
        <p:nvPicPr>
          <p:cNvPr id="13" name="Graphic 12" descr="Remote control">
            <a:extLst>
              <a:ext uri="{FF2B5EF4-FFF2-40B4-BE49-F238E27FC236}">
                <a16:creationId xmlns:a16="http://schemas.microsoft.com/office/drawing/2014/main" id="{2F795149-CBE6-E44B-BDF3-0C241636E4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65780" y="2473458"/>
            <a:ext cx="1262742" cy="1262742"/>
          </a:xfrm>
          <a:prstGeom prst="rect">
            <a:avLst/>
          </a:prstGeom>
          <a:effectLst>
            <a:outerShdw blurRad="50800" dist="38100" dir="8100000" algn="tr" rotWithShape="0">
              <a:prstClr val="black">
                <a:alpha val="40000"/>
              </a:prstClr>
            </a:outerShdw>
          </a:effectLst>
        </p:spPr>
      </p:pic>
      <p:sp>
        <p:nvSpPr>
          <p:cNvPr id="14" name="TextBox 13">
            <a:extLst>
              <a:ext uri="{FF2B5EF4-FFF2-40B4-BE49-F238E27FC236}">
                <a16:creationId xmlns:a16="http://schemas.microsoft.com/office/drawing/2014/main" id="{31D23B9F-9F4B-C24E-9497-1F064807E206}"/>
              </a:ext>
            </a:extLst>
          </p:cNvPr>
          <p:cNvSpPr txBox="1"/>
          <p:nvPr/>
        </p:nvSpPr>
        <p:spPr>
          <a:xfrm>
            <a:off x="1785257" y="3897086"/>
            <a:ext cx="1611086" cy="369332"/>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dirty="0"/>
              <a:t>AWS S3</a:t>
            </a:r>
          </a:p>
        </p:txBody>
      </p:sp>
      <p:sp>
        <p:nvSpPr>
          <p:cNvPr id="15" name="TextBox 14">
            <a:extLst>
              <a:ext uri="{FF2B5EF4-FFF2-40B4-BE49-F238E27FC236}">
                <a16:creationId xmlns:a16="http://schemas.microsoft.com/office/drawing/2014/main" id="{C87FBA55-C86B-814D-BEDC-0087F4ABAD38}"/>
              </a:ext>
            </a:extLst>
          </p:cNvPr>
          <p:cNvSpPr txBox="1"/>
          <p:nvPr/>
        </p:nvSpPr>
        <p:spPr>
          <a:xfrm>
            <a:off x="8795657" y="3897086"/>
            <a:ext cx="1632857" cy="369332"/>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dirty="0"/>
              <a:t>Firebase</a:t>
            </a:r>
          </a:p>
        </p:txBody>
      </p:sp>
      <p:cxnSp>
        <p:nvCxnSpPr>
          <p:cNvPr id="17" name="Straight Arrow Connector 16">
            <a:extLst>
              <a:ext uri="{FF2B5EF4-FFF2-40B4-BE49-F238E27FC236}">
                <a16:creationId xmlns:a16="http://schemas.microsoft.com/office/drawing/2014/main" id="{EC0C2CA2-7744-1342-A141-F3A847F68006}"/>
              </a:ext>
            </a:extLst>
          </p:cNvPr>
          <p:cNvCxnSpPr>
            <a:stCxn id="6" idx="2"/>
          </p:cNvCxnSpPr>
          <p:nvPr/>
        </p:nvCxnSpPr>
        <p:spPr>
          <a:xfrm flipH="1">
            <a:off x="6095998" y="2431588"/>
            <a:ext cx="2" cy="1650164"/>
          </a:xfrm>
          <a:prstGeom prst="straightConnector1">
            <a:avLst/>
          </a:prstGeom>
          <a:ln w="28575">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B7C3AE54-35E1-C049-BD0E-64BB2793521B}"/>
              </a:ext>
            </a:extLst>
          </p:cNvPr>
          <p:cNvCxnSpPr>
            <a:cxnSpLocks/>
            <a:stCxn id="8" idx="1"/>
            <a:endCxn id="11" idx="3"/>
          </p:cNvCxnSpPr>
          <p:nvPr/>
        </p:nvCxnSpPr>
        <p:spPr>
          <a:xfrm rot="10800000">
            <a:off x="3226222" y="3104830"/>
            <a:ext cx="2211494" cy="1865585"/>
          </a:xfrm>
          <a:prstGeom prst="curvedConnector3">
            <a:avLst/>
          </a:prstGeom>
          <a:ln w="28575">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FDB969CA-3EBF-8F40-89D1-970197CD99B4}"/>
              </a:ext>
            </a:extLst>
          </p:cNvPr>
          <p:cNvCxnSpPr>
            <a:stCxn id="8" idx="3"/>
            <a:endCxn id="13" idx="1"/>
          </p:cNvCxnSpPr>
          <p:nvPr/>
        </p:nvCxnSpPr>
        <p:spPr>
          <a:xfrm flipV="1">
            <a:off x="6754283" y="3104829"/>
            <a:ext cx="2211497" cy="1865585"/>
          </a:xfrm>
          <a:prstGeom prst="curvedConnector3">
            <a:avLst/>
          </a:prstGeom>
          <a:ln w="28575">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F8D5D7B-96F9-EF4C-9199-6C5311564188}"/>
              </a:ext>
            </a:extLst>
          </p:cNvPr>
          <p:cNvSpPr/>
          <p:nvPr/>
        </p:nvSpPr>
        <p:spPr>
          <a:xfrm>
            <a:off x="1049398" y="428986"/>
            <a:ext cx="3185487" cy="369332"/>
          </a:xfrm>
          <a:prstGeom prst="rect">
            <a:avLst/>
          </a:prstGeom>
        </p:spPr>
        <p:txBody>
          <a:bodyPr wrap="none">
            <a:spAutoFit/>
          </a:bodyPr>
          <a:lstStyle/>
          <a:p>
            <a:r>
              <a:rPr lang="en-US" dirty="0">
                <a:solidFill>
                  <a:srgbClr val="FF0000"/>
                </a:solidFill>
                <a:latin typeface="8BIT WONDER Nominal" pitchFamily="2" charset="0"/>
              </a:rPr>
              <a:t>* Architecture</a:t>
            </a:r>
          </a:p>
        </p:txBody>
      </p:sp>
      <p:cxnSp>
        <p:nvCxnSpPr>
          <p:cNvPr id="25" name="Curved Connector 24">
            <a:extLst>
              <a:ext uri="{FF2B5EF4-FFF2-40B4-BE49-F238E27FC236}">
                <a16:creationId xmlns:a16="http://schemas.microsoft.com/office/drawing/2014/main" id="{3C1E2056-E7AA-8C43-93F5-B0FB352833C2}"/>
              </a:ext>
            </a:extLst>
          </p:cNvPr>
          <p:cNvCxnSpPr>
            <a:stCxn id="5" idx="3"/>
            <a:endCxn id="13" idx="1"/>
          </p:cNvCxnSpPr>
          <p:nvPr/>
        </p:nvCxnSpPr>
        <p:spPr>
          <a:xfrm>
            <a:off x="6955367" y="1109738"/>
            <a:ext cx="2010413" cy="1995091"/>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229DC5B8-97EA-7940-A94F-7085B3F251A5}"/>
              </a:ext>
            </a:extLst>
          </p:cNvPr>
          <p:cNvCxnSpPr>
            <a:stCxn id="5" idx="1"/>
            <a:endCxn id="11" idx="3"/>
          </p:cNvCxnSpPr>
          <p:nvPr/>
        </p:nvCxnSpPr>
        <p:spPr>
          <a:xfrm rot="10800000" flipV="1">
            <a:off x="3226223" y="1109737"/>
            <a:ext cx="2010411" cy="1995091"/>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793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141</Words>
  <Application>Microsoft Macintosh PowerPoint</Application>
  <PresentationFormat>Widescreen</PresentationFormat>
  <Paragraphs>51</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8BIT WONDER Nominal</vt:lpstr>
      <vt:lpstr>Arial</vt:lpstr>
      <vt:lpstr>Bauhaus 93</vt:lpstr>
      <vt:lpstr>Calibri</vt:lpstr>
      <vt:lpstr>Calibri Light</vt:lpstr>
      <vt:lpstr>Courier New</vt:lpstr>
      <vt:lpstr>Office Theme</vt:lpstr>
      <vt:lpstr>Project  Gutenberg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Gutenberg</dc:title>
  <dc:creator>mouchenghao</dc:creator>
  <cp:lastModifiedBy>mouchenghao</cp:lastModifiedBy>
  <cp:revision>4</cp:revision>
  <dcterms:created xsi:type="dcterms:W3CDTF">2018-11-26T19:22:53Z</dcterms:created>
  <dcterms:modified xsi:type="dcterms:W3CDTF">2018-11-26T22:47:31Z</dcterms:modified>
</cp:coreProperties>
</file>